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BF294-6A9D-06C7-B5CA-60351B6C0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1C76C-295F-BB9B-84E2-D672595C3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59E3D-631D-2494-8C01-80AE65A1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F0EC4E-2DEC-AED5-5E79-8232D0E6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114B8C-6AFB-7AC0-FAD8-DCD3F850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717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80AC8-E937-B88C-F82D-FE8D8318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31A95F-4539-9ABF-E09A-BD2D4AD36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9207F7-6BCB-ADF3-6B7E-B03E11D0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C0DD1-BDAA-BDBC-A1F4-BF2F7A05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03A13-783F-8160-C784-4A4F3382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74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1FE257-A086-77B6-C5EC-7734D1F4A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C08145-4115-1187-F3A8-FDC71118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E5AEE-A0BB-EEF1-FA81-B46E4998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6453A-5A03-8E84-3953-FB071472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9BEA8A-EC40-B4FA-6491-53AF6DCD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08558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162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0751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023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45399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440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9085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58711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456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2AFAB-BB28-33AD-F426-092F4A65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D443C3-D52B-BB5F-2F03-0CD52545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D8B11B-9279-20A0-5990-C8128C9A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7D3A31-BC93-A02B-A431-0F5E279B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9F11D-5863-7E9C-77F8-0D7BCA2C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6198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97210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5363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084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E4138-B154-5776-A824-EBB4EC8C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CAE4FD-912F-94C0-45BC-39943CF0A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6F448-C0A7-A90C-AB9E-CB37AB7E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A9CBC3-FBE2-A2F5-A0F0-64F473A1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3F910-B87F-DFA6-6FA2-40ABB442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306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D38F5-0B13-516B-5553-8D226F37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12DD4-EE9B-55D4-CBCC-9154F3AF2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004721-FE1B-E53F-49B3-E9EF66DB7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6FFE35-D66E-E4DF-35CF-A6182DA3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AFE071-E681-E1DC-D823-A742C5E7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D852FF-23DD-CBBA-6F60-7B0947F9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565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EC356-351F-9743-3B00-D8EF67AB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F193C0-7792-D808-96F3-B67E5678F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7D8BF-D6E7-F855-D2DB-1E489C175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E0389B-BB57-7B70-D847-0E6ACAD9F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D8AA96-D470-6740-8114-EC599B99C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AA9BD9-C59F-28B5-3368-EE777105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9EACAD-25BF-F668-DB96-B5B84E69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274EE0-6361-D8D9-8353-E940B49D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3873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7170C-280A-172F-CF86-B192AE81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6B274A-5C49-B5F9-8DFC-EF2454AB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A995D4-C44C-0F2E-9C50-0B1CBBF6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5E5A1E-69BB-5322-D279-811EAFDA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321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368E85-914F-3859-A7BD-67A88900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12BEB6-0F25-D149-736B-4E4B06C4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8DA532-0D20-4AD2-E61E-2F433DA1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9324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D1CF6-33A4-DDE6-60C6-BD59A7DE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9DA1BA-AD0C-2AE5-93E3-518A4C6EC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8798FE-5450-4193-E554-9EC33775B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DCC95C-6B59-630A-F5BE-F13B3C7B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455220-1CC3-5630-B6A9-CA453501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668C37-5584-AEB9-23B4-FBECFB69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8677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C9A05-2538-F83D-C55B-D82187DA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2EFBEF-E09D-4218-19EE-3CB0ED17D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0B4F79-DEF8-2944-D694-3B17F3FF1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B06DB6-26DB-C38B-CF0F-F4EDA40C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D142B2-EB07-995D-5700-8B9C8213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0DC543-9D80-017F-072A-5A4E0854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826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E5EDD-91BA-E43D-7D5A-17791A9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185E42-5037-B342-7D9E-A9E4BA8D4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BC80E4-B86E-701F-B3C4-F08A268F0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031002-436A-05BD-994A-C0AF77740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2643E4-7759-4669-9EB0-345789A74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402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9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Молекулярная структура стекла">
            <a:extLst>
              <a:ext uri="{FF2B5EF4-FFF2-40B4-BE49-F238E27FC236}">
                <a16:creationId xmlns:a16="http://schemas.microsoft.com/office/drawing/2014/main" id="{65F37DC9-207D-AAB5-71CC-8210347BB7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1EAD7-E50E-5F28-3BAF-8C3C20ED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316533"/>
            <a:ext cx="11673841" cy="200857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The second principle of thermodynamics. The concept of entropy. The concept of Gibbs energy.</a:t>
            </a:r>
            <a:endParaRPr lang="ru-KZ" sz="5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2CDE2C-0946-5772-38E4-EDC0EF93A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pPr algn="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pHd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Bakhadur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askar</a:t>
            </a:r>
            <a:endParaRPr lang="ru-K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4C346-2E12-A186-441B-525BAC014E78}"/>
              </a:ext>
            </a:extLst>
          </p:cNvPr>
          <p:cNvSpPr txBox="1"/>
          <p:nvPr/>
        </p:nvSpPr>
        <p:spPr>
          <a:xfrm>
            <a:off x="10342880" y="477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AA02907-CD6E-E230-4946-B185503A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95606"/>
            <a:ext cx="1608378" cy="16637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026B11E-9099-F5A4-0EB1-0E6F6F2A8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859" y="126514"/>
            <a:ext cx="1755741" cy="17328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4E98EEF-3D32-15E0-299F-A1AEBCFFA38D}"/>
              </a:ext>
            </a:extLst>
          </p:cNvPr>
          <p:cNvSpPr txBox="1"/>
          <p:nvPr/>
        </p:nvSpPr>
        <p:spPr>
          <a:xfrm>
            <a:off x="1850279" y="307328"/>
            <a:ext cx="8281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Al-Farabi Kazakh National University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Faculty of Chemistry and Chemical technology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 General and Inorganic Chemistry</a:t>
            </a: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6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D2027-6CD2-2BAA-928B-0D35C287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b="1" dirty="0"/>
              <a:t>The second law of thermodynamics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2F79F3-F8BE-2EB1-E773-8C7275B8F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810669"/>
            <a:ext cx="5451627" cy="2916620"/>
          </a:xfrm>
          <a:prstGeom prst="rect">
            <a:avLst/>
          </a:prstGeom>
        </p:spPr>
      </p:pic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AD0FBD-DBDA-2685-DC72-28D17E246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/>
              <a:t>The Second Law of Thermodynamics describes the direction of natural processes.</a:t>
            </a:r>
          </a:p>
          <a:p>
            <a:r>
              <a:rPr lang="en-US"/>
              <a:t>It states that the total entropy of an isolated system can never decrease over time.</a:t>
            </a:r>
          </a:p>
          <a:p>
            <a:r>
              <a:rPr lang="en-US"/>
              <a:t>This law introduces the concept of irreversibility in nature.</a:t>
            </a:r>
          </a:p>
          <a:p>
            <a:r>
              <a:rPr lang="en-US"/>
              <a:t>It explains why heat flows spontaneously from hot to cold and not the reverse.</a:t>
            </a:r>
          </a:p>
          <a:p>
            <a:r>
              <a:rPr lang="en-US"/>
              <a:t>The Second Law defines the arrow of time in physical and chemical processes.</a:t>
            </a:r>
          </a:p>
          <a:p>
            <a:endParaRPr lang="ru-KZ" dirty="0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4195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13BAE-E814-848B-D2BF-78396ACB3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/>
              <a:t>Different statements of the second law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4DEC6C-B6C6-13B7-2263-3F47048FF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700" y="1916318"/>
            <a:ext cx="2352692" cy="34710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B0838D-B7B8-DDE0-2308-56B50A46F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984" y="1916318"/>
            <a:ext cx="2259972" cy="347101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D43C943-CEE3-E1D9-2035-F2204E2EC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639" y="1845734"/>
            <a:ext cx="4804041" cy="4023360"/>
          </a:xfrm>
        </p:spPr>
        <p:txBody>
          <a:bodyPr>
            <a:normAutofit/>
          </a:bodyPr>
          <a:lstStyle/>
          <a:p>
            <a:r>
              <a:rPr lang="en-US" b="1" dirty="0"/>
              <a:t>Clausius Statement:</a:t>
            </a:r>
            <a:br>
              <a:rPr lang="en-US" dirty="0"/>
            </a:br>
            <a:r>
              <a:rPr lang="en-US" dirty="0"/>
              <a:t>Heat cannot spontaneously flow from a colder body to a hotter body without external work.</a:t>
            </a:r>
          </a:p>
          <a:p>
            <a:r>
              <a:rPr lang="en-US" b="1" dirty="0"/>
              <a:t>Kelvin–Planck Statement:</a:t>
            </a:r>
            <a:br>
              <a:rPr lang="en-US" dirty="0"/>
            </a:br>
            <a:r>
              <a:rPr lang="en-US" dirty="0"/>
              <a:t>It is impossible to construct a cyclic engine that converts all absorbed heat into work.</a:t>
            </a:r>
          </a:p>
          <a:p>
            <a:r>
              <a:rPr lang="en-US" dirty="0"/>
              <a:t>Both statements describe the impossibility of 100% efficiency in real engines.</a:t>
            </a:r>
          </a:p>
          <a:p>
            <a:r>
              <a:rPr lang="en-US" dirty="0"/>
              <a:t>These are equivalent formulations expressing the same fundamental law.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43668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5C3E8-22EC-09AB-13A8-8D95D36FA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concept of entropy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C5AB2B1-2B68-21E5-6927-BBD8174666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Entropy (S) is a measure of disorder or randomness in a system.</a:t>
                </a:r>
              </a:p>
              <a:p>
                <a:r>
                  <a:rPr lang="en-US" dirty="0"/>
                  <a:t>It quantifies how energy is distributed among microscopic states.</a:t>
                </a:r>
              </a:p>
              <a:p>
                <a:r>
                  <a:rPr lang="en-US" dirty="0"/>
                  <a:t>Introduced by Rudolf Clausius in 1865, defined as:</a:t>
                </a:r>
              </a:p>
              <a:p>
                <a:endParaRPr lang="en-US" dirty="0"/>
              </a:p>
              <a:p>
                <a:endParaRPr lang="ar-IQ" dirty="0"/>
              </a:p>
              <a:p>
                <a:r>
                  <a:rPr lang="en-US" sz="1400" dirty="0"/>
                  <a:t>where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ar-IQ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sz="1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ar-IQ" sz="1400" i="1">
                            <a:latin typeface="Cambria Math" panose="02040503050406030204" pitchFamily="18" charset="0"/>
                          </a:rPr>
                          <m:t>𝑟𝑒𝑣</m:t>
                        </m:r>
                      </m:sub>
                    </m:sSub>
                  </m:oMath>
                </a14:m>
                <a:r>
                  <a:rPr lang="en-US" sz="1400" dirty="0"/>
                  <a:t>is reversible heat and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400" dirty="0"/>
                  <a:t>is absolute temperature.</a:t>
                </a:r>
              </a:p>
              <a:p>
                <a:r>
                  <a:rPr lang="en-US" dirty="0"/>
                  <a:t>Entropy increases when energy disperses — for example, when ice melts or a gas expands.</a:t>
                </a:r>
              </a:p>
              <a:p>
                <a:r>
                  <a:rPr lang="en-US" dirty="0"/>
                  <a:t>In spontaneous processes, </a:t>
                </a:r>
                <a:r>
                  <a:rPr lang="el-GR" dirty="0"/>
                  <a:t>Δ</a:t>
                </a:r>
                <a:r>
                  <a:rPr lang="en-US" dirty="0" err="1"/>
                  <a:t>S</a:t>
                </a:r>
                <a:r>
                  <a:rPr lang="en-US" sz="1200" dirty="0" err="1"/>
                  <a:t>universe</a:t>
                </a:r>
                <a:r>
                  <a:rPr lang="en-US" dirty="0"/>
                  <a:t> &gt; 0.</a:t>
                </a:r>
              </a:p>
              <a:p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C5AB2B1-2B68-21E5-6927-BBD8174666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A00DBDDA-9028-EC79-8BF0-E86EA0DBE5F0}"/>
                  </a:ext>
                </a:extLst>
              </p:cNvPr>
              <p:cNvSpPr/>
              <p:nvPr/>
            </p:nvSpPr>
            <p:spPr>
              <a:xfrm>
                <a:off x="3939702" y="3200400"/>
                <a:ext cx="2782111" cy="60311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𝑑𝑆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IQ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IQ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ar-IQ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IQ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ar-IQ" i="1">
                                  <a:latin typeface="Cambria Math" panose="02040503050406030204" pitchFamily="18" charset="0"/>
                                </a:rPr>
                                <m:t>𝑟𝑒𝑣</m:t>
                              </m:r>
                            </m:sub>
                          </m:sSub>
                        </m:num>
                        <m:den>
                          <m:r>
                            <a:rPr lang="ar-IQ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ar-IQ" dirty="0"/>
              </a:p>
            </p:txBody>
          </p:sp>
        </mc:Choice>
        <mc:Fallback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A00DBDDA-9028-EC79-8BF0-E86EA0DBE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702" y="3200400"/>
                <a:ext cx="2782111" cy="6031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22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C0A84-10AB-30E5-153B-628E0296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Entropy and the direction of processes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011578F-0E6C-05D4-D213-B00D1D07B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Entropy provides a quantitative criterion for spontaneity. For isolated systems, processes occur naturally when entropy increases.</a:t>
                </a:r>
              </a:p>
              <a:p>
                <a:r>
                  <a:rPr lang="en-US" dirty="0"/>
                  <a:t>Examples: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Mixing of gases: spontaneous because disorder increases.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Crystallization: occurs only when accompanied by heat release (</a:t>
                </a:r>
                <a:r>
                  <a:rPr lang="el-GR" dirty="0"/>
                  <a:t>Δ</a:t>
                </a:r>
                <a:r>
                  <a:rPr lang="en-US" dirty="0" err="1"/>
                  <a:t>S_system</a:t>
                </a:r>
                <a:r>
                  <a:rPr lang="en-US" dirty="0"/>
                  <a:t> &lt; 0 but </a:t>
                </a:r>
                <a:r>
                  <a:rPr lang="el-GR" dirty="0"/>
                  <a:t>Δ</a:t>
                </a:r>
                <a:r>
                  <a:rPr lang="en-US" dirty="0" err="1"/>
                  <a:t>S_universe</a:t>
                </a:r>
                <a:r>
                  <a:rPr lang="en-US" dirty="0"/>
                  <a:t> &gt; 0).</a:t>
                </a:r>
              </a:p>
              <a:p>
                <a:r>
                  <a:rPr lang="en-US" dirty="0"/>
                  <a:t>Entropy is also linked to probability:</a:t>
                </a:r>
              </a:p>
              <a:p>
                <a:endParaRPr lang="en-US" dirty="0"/>
              </a:p>
              <a:p>
                <a:endParaRPr lang="en-US" sz="1600" dirty="0"/>
              </a:p>
              <a:p>
                <a:r>
                  <a:rPr lang="en-US" sz="1600" dirty="0"/>
                  <a:t>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is Boltzmann’s constant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600" dirty="0"/>
                  <a:t>is the number of microstates.</a:t>
                </a:r>
              </a:p>
              <a:p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011578F-0E6C-05D4-D213-B00D1D07B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5B10FA9C-4A81-2EAF-C77D-BB0A22EA1EE8}"/>
                  </a:ext>
                </a:extLst>
              </p:cNvPr>
              <p:cNvSpPr/>
              <p:nvPr/>
            </p:nvSpPr>
            <p:spPr>
              <a:xfrm>
                <a:off x="4338536" y="4125897"/>
                <a:ext cx="3025302" cy="56283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ar-IQ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ar-IQ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func>
                    </m:oMath>
                  </m:oMathPara>
                </a14:m>
                <a:endParaRPr lang="ru-KZ" dirty="0"/>
              </a:p>
            </p:txBody>
          </p:sp>
        </mc:Choice>
        <mc:Fallback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5B10FA9C-4A81-2EAF-C77D-BB0A22EA1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36" y="4125897"/>
                <a:ext cx="3025302" cy="5628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40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C2EAF-575A-B1D6-B650-6EC76A8E9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Gibbs free energy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BC627F9-7001-8A5C-2FB4-90D35BF4D4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systems at constant temperature and pressure, spontaneity is determined by Gibbs free energy (G).</a:t>
                </a:r>
              </a:p>
              <a:p>
                <a:r>
                  <a:rPr lang="en-US" dirty="0"/>
                  <a:t>Defined as: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1600" dirty="0"/>
                  <a:t>where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/>
                  <a:t>= enthalpy,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/>
                  <a:t>= temperature,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600" dirty="0"/>
                  <a:t>= entropy.</a:t>
                </a:r>
              </a:p>
              <a:p>
                <a:r>
                  <a:rPr lang="en-US" dirty="0"/>
                  <a:t>Change in Gibbs energy:</a:t>
                </a:r>
              </a:p>
              <a:p>
                <a:endParaRPr lang="en-US" b="1" dirty="0"/>
              </a:p>
              <a:p>
                <a:r>
                  <a:rPr lang="el-GR" b="1" dirty="0"/>
                  <a:t>Δ</a:t>
                </a:r>
                <a:r>
                  <a:rPr lang="en-US" b="1" dirty="0"/>
                  <a:t>G &lt; 0</a:t>
                </a:r>
                <a:r>
                  <a:rPr lang="en-US" dirty="0"/>
                  <a:t> → spontaneous process</a:t>
                </a:r>
                <a:br>
                  <a:rPr lang="en-US" dirty="0"/>
                </a:br>
                <a:r>
                  <a:rPr lang="el-GR" b="1" dirty="0"/>
                  <a:t>Δ</a:t>
                </a:r>
                <a:r>
                  <a:rPr lang="en-US" b="1" dirty="0"/>
                  <a:t>G = 0</a:t>
                </a:r>
                <a:r>
                  <a:rPr lang="en-US" dirty="0"/>
                  <a:t> → equilibrium</a:t>
                </a:r>
                <a:br>
                  <a:rPr lang="en-US" dirty="0"/>
                </a:br>
                <a:r>
                  <a:rPr lang="el-GR" b="1" dirty="0"/>
                  <a:t>Δ</a:t>
                </a:r>
                <a:r>
                  <a:rPr lang="en-US" b="1" dirty="0"/>
                  <a:t>G &gt; 0</a:t>
                </a:r>
                <a:r>
                  <a:rPr lang="en-US" dirty="0"/>
                  <a:t> → non-spontaneous process</a:t>
                </a:r>
              </a:p>
              <a:p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BC627F9-7001-8A5C-2FB4-90D35BF4D4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2" t="-1667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10617621-9E2B-25C6-A6B6-BB475E8CBE17}"/>
                  </a:ext>
                </a:extLst>
              </p:cNvPr>
              <p:cNvSpPr/>
              <p:nvPr/>
            </p:nvSpPr>
            <p:spPr>
              <a:xfrm>
                <a:off x="4066161" y="2819652"/>
                <a:ext cx="3151762" cy="42801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10617621-9E2B-25C6-A6B6-BB475E8CB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161" y="2819652"/>
                <a:ext cx="3151762" cy="4280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460ABC54-4888-E959-53EA-76BCEF6C4947}"/>
                  </a:ext>
                </a:extLst>
              </p:cNvPr>
              <p:cNvSpPr/>
              <p:nvPr/>
            </p:nvSpPr>
            <p:spPr>
              <a:xfrm>
                <a:off x="4105071" y="4130364"/>
                <a:ext cx="3151762" cy="42801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l-GR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l-GR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460ABC54-4888-E959-53EA-76BCEF6C49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071" y="4130364"/>
                <a:ext cx="3151762" cy="4280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11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BE9D8-57E5-27C9-C044-5EB3957A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Gibbs Energy and Chemical Reactions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079C799-573C-83D7-B9A3-CA172F1050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Gibbs energy links thermodynamics and chemical equilibrium.</a:t>
                </a:r>
              </a:p>
              <a:p>
                <a:r>
                  <a:rPr lang="en-US" dirty="0"/>
                  <a:t>At equilibrium:</a:t>
                </a:r>
              </a:p>
              <a:p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is the equilibrium constant.</a:t>
                </a:r>
              </a:p>
              <a:p>
                <a:r>
                  <a:rPr lang="en-US" dirty="0"/>
                  <a:t>A negative </a:t>
                </a:r>
                <a:r>
                  <a:rPr lang="el-GR" dirty="0"/>
                  <a:t>Δ</a:t>
                </a:r>
                <a:r>
                  <a:rPr lang="en-US" dirty="0"/>
                  <a:t>G indicates a reaction proceeds forward spontaneously.</a:t>
                </a:r>
              </a:p>
              <a:p>
                <a:r>
                  <a:rPr lang="en-US" dirty="0"/>
                  <a:t>Temperature changes can shift equilibrium due to the T</a:t>
                </a:r>
                <a:r>
                  <a:rPr lang="el-GR" dirty="0"/>
                  <a:t>Δ</a:t>
                </a:r>
                <a:r>
                  <a:rPr lang="en-US" dirty="0"/>
                  <a:t>S term.</a:t>
                </a:r>
              </a:p>
              <a:p>
                <a:r>
                  <a:rPr lang="en-US" dirty="0"/>
                  <a:t>The concept of </a:t>
                </a:r>
                <a:r>
                  <a:rPr lang="el-GR" dirty="0"/>
                  <a:t>Δ</a:t>
                </a:r>
                <a:r>
                  <a:rPr lang="en-US" dirty="0"/>
                  <a:t>G explains why endothermic reactions can still be spontaneous (if </a:t>
                </a:r>
                <a:r>
                  <a:rPr lang="el-GR" dirty="0"/>
                  <a:t>Δ</a:t>
                </a:r>
                <a:r>
                  <a:rPr lang="en-US" dirty="0"/>
                  <a:t>S is large and positive).</a:t>
                </a:r>
              </a:p>
              <a:p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079C799-573C-83D7-B9A3-CA172F1050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9D796E-D490-D755-1D1B-C8B39192DD03}"/>
                  </a:ext>
                </a:extLst>
              </p:cNvPr>
              <p:cNvSpPr/>
              <p:nvPr/>
            </p:nvSpPr>
            <p:spPr>
              <a:xfrm>
                <a:off x="3665382" y="2645924"/>
                <a:ext cx="4922196" cy="49611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l-G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l-GR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1"/>
                        <m:t>and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ar-IQ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IQ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ar-IQ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ar-IQ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IQ" i="1">
                          <a:latin typeface="Cambria Math" panose="02040503050406030204" pitchFamily="18" charset="0"/>
                        </a:rPr>
                        <m:t>𝑅𝑇</m:t>
                      </m:r>
                      <m:func>
                        <m:funcPr>
                          <m:ctrlPr>
                            <a:rPr lang="ar-IQ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ar-IQ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func>
                    </m:oMath>
                  </m:oMathPara>
                </a14:m>
                <a:endParaRPr lang="ar-IQ" dirty="0"/>
              </a:p>
            </p:txBody>
          </p:sp>
        </mc:Choice>
        <mc:Fallback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9D796E-D490-D755-1D1B-C8B39192D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382" y="2645924"/>
                <a:ext cx="4922196" cy="496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8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86256-056F-D314-263D-8555E492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54A086-23EB-2D19-3E4C-7FE016A1A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Second Law establishes the natural direction of processes — towards increased entropy.</a:t>
            </a:r>
          </a:p>
          <a:p>
            <a:r>
              <a:rPr lang="en-US" dirty="0"/>
              <a:t>Entropy measures energy dispersion and system disorder.</a:t>
            </a:r>
          </a:p>
          <a:p>
            <a:r>
              <a:rPr lang="en-US" dirty="0"/>
              <a:t>Gibbs free energy combines enthalpy and entropy effects to predict spontaneity.</a:t>
            </a:r>
          </a:p>
          <a:p>
            <a:r>
              <a:rPr lang="en-US" dirty="0"/>
              <a:t>These concepts are foundational in:</a:t>
            </a:r>
          </a:p>
          <a:p>
            <a:pPr lvl="1"/>
            <a:r>
              <a:rPr lang="en-US" dirty="0"/>
              <a:t>Thermodynamics</a:t>
            </a:r>
          </a:p>
          <a:p>
            <a:pPr lvl="1"/>
            <a:r>
              <a:rPr lang="en-US" dirty="0"/>
              <a:t>Chemical equilibrium</a:t>
            </a:r>
          </a:p>
          <a:p>
            <a:pPr lvl="1"/>
            <a:r>
              <a:rPr lang="en-US" dirty="0"/>
              <a:t>Energy conversion technologies</a:t>
            </a:r>
          </a:p>
          <a:p>
            <a:r>
              <a:rPr lang="en-US" dirty="0"/>
              <a:t>Understanding them allows scientists to predict and control chemical and physical transformations</a:t>
            </a:r>
            <a:r>
              <a:rPr lang="en-US" b="1" dirty="0"/>
              <a:t>.</a:t>
            </a:r>
            <a:endParaRPr lang="en-US" dirty="0"/>
          </a:p>
          <a:p>
            <a:pPr marL="0" indent="0">
              <a:buNone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3231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B74C6-51F8-1CBD-0DE8-C18A41D7D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Questions?</a:t>
            </a:r>
            <a:endParaRPr lang="ru-KZ" sz="4400">
              <a:solidFill>
                <a:srgbClr val="FFFFFF"/>
              </a:solidFill>
            </a:endParaRPr>
          </a:p>
        </p:txBody>
      </p:sp>
      <p:pic>
        <p:nvPicPr>
          <p:cNvPr id="4" name="Picture 3" descr="Желтый вопросительный знак">
            <a:extLst>
              <a:ext uri="{FF2B5EF4-FFF2-40B4-BE49-F238E27FC236}">
                <a16:creationId xmlns:a16="http://schemas.microsoft.com/office/drawing/2014/main" id="{AC8FCF41-CA8A-86E8-5A8A-7FE748C095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26"/>
          <a:stretch>
            <a:fillRect/>
          </a:stretch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3701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565</Words>
  <Application>Microsoft Office PowerPoint</Application>
  <PresentationFormat>Широкоэкранный</PresentationFormat>
  <Paragraphs>66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Cambria Math</vt:lpstr>
      <vt:lpstr>Wingdings</vt:lpstr>
      <vt:lpstr>Тема Office</vt:lpstr>
      <vt:lpstr>Ретро</vt:lpstr>
      <vt:lpstr>The second principle of thermodynamics. The concept of entropy. The concept of Gibbs energy.</vt:lpstr>
      <vt:lpstr>The second law of thermodynamics</vt:lpstr>
      <vt:lpstr>Different statements of the second law</vt:lpstr>
      <vt:lpstr>The concept of entropy</vt:lpstr>
      <vt:lpstr>Entropy and the direction of processes</vt:lpstr>
      <vt:lpstr>Gibbs free energy</vt:lpstr>
      <vt:lpstr>Gibbs Energy and Chemical Reactions</vt:lpstr>
      <vt:lpstr>Summary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eze</dc:creator>
  <cp:lastModifiedBy>eze</cp:lastModifiedBy>
  <cp:revision>6</cp:revision>
  <dcterms:created xsi:type="dcterms:W3CDTF">2025-11-04T13:13:58Z</dcterms:created>
  <dcterms:modified xsi:type="dcterms:W3CDTF">2025-11-05T11:03:29Z</dcterms:modified>
</cp:coreProperties>
</file>